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353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7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6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 txBox="1"/>
          <p:nvPr/>
        </p:nvSpPr>
        <p:spPr>
          <a:xfrm>
            <a:off x="0" y="367234"/>
            <a:ext cx="121920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tr-TR" altLang="ko-KR" sz="6000" dirty="0">
                <a:solidFill>
                  <a:prstClr val="white"/>
                </a:solidFill>
                <a:latin typeface="Mistral" panose="03090702030407020403" pitchFamily="66" charset="0"/>
                <a:cs typeface="Arial" pitchFamily="34" charset="0"/>
              </a:rPr>
              <a:t>BİLİŞİM TEKNOLOJİLERİ VE </a:t>
            </a:r>
          </a:p>
          <a:p>
            <a:pPr algn="ctr" defTabSz="914286"/>
            <a:r>
              <a:rPr lang="tr-TR" altLang="ko-KR" sz="6000" dirty="0">
                <a:solidFill>
                  <a:prstClr val="white"/>
                </a:solidFill>
                <a:latin typeface="Mistral" panose="03090702030407020403" pitchFamily="66" charset="0"/>
                <a:cs typeface="Arial" pitchFamily="34" charset="0"/>
              </a:rPr>
              <a:t>YAZILIM</a:t>
            </a:r>
            <a:endParaRPr lang="ko-KR" altLang="en-US" sz="6000" dirty="0">
              <a:solidFill>
                <a:prstClr val="white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236237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tr-TR" sz="6000" dirty="0">
                <a:solidFill>
                  <a:srgbClr val="4CD6B0">
                    <a:lumMod val="60000"/>
                    <a:lumOff val="40000"/>
                  </a:srgbClr>
                </a:solidFill>
                <a:latin typeface="Mistral" panose="03090702030407020403" pitchFamily="66" charset="0"/>
              </a:rPr>
              <a:t>DİJİTAL OKURYAZARLIĞA </a:t>
            </a:r>
            <a:r>
              <a:rPr lang="tr-TR" sz="6000" dirty="0" smtClean="0">
                <a:solidFill>
                  <a:srgbClr val="4CD6B0">
                    <a:lumMod val="60000"/>
                    <a:lumOff val="40000"/>
                  </a:srgbClr>
                </a:solidFill>
                <a:latin typeface="Mistral" panose="03090702030407020403" pitchFamily="66" charset="0"/>
              </a:rPr>
              <a:t>GİRİŞ</a:t>
            </a:r>
            <a:endParaRPr lang="tr-TR" sz="6000" dirty="0">
              <a:solidFill>
                <a:srgbClr val="4CD6B0">
                  <a:lumMod val="60000"/>
                  <a:lumOff val="40000"/>
                </a:srgb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60" y="374846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tr-TR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WEB SİTELERİNİ TANIYORUM</a:t>
            </a:r>
            <a:endParaRPr lang="tr-TR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10" name="Picture 2" descr="Ä°lgili resim">
            <a:extLst>
              <a:ext uri="{FF2B5EF4-FFF2-40B4-BE49-F238E27FC236}">
                <a16:creationId xmlns:a16="http://schemas.microsoft.com/office/drawing/2014/main" xmlns="" id="{B32E28A3-B6F6-472D-AD74-C4630E32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53" y="3142887"/>
            <a:ext cx="3384095" cy="33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2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3600" b="1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CCA2A71-2033-4333-A1BA-F460D55E0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7" y="2870677"/>
            <a:ext cx="9493045" cy="33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3600" b="1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3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37EC6FA-A6C4-4C4E-82F2-C20BCC3937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0" y="2901750"/>
            <a:ext cx="9493200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3600" b="1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4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4A4717C-357A-42D6-8FC6-B90351D3FC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0" y="3056904"/>
            <a:ext cx="9493200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3600" b="1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5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945451B-A44A-4839-9C36-6D1AE582980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0" y="2983980"/>
            <a:ext cx="9493200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3600" b="1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6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3519074-8C08-4A66-ACF2-FD7C764239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0" y="3146085"/>
            <a:ext cx="9493200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ko-KR" sz="3600" b="1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7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979003"/>
            <a:ext cx="1053909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cs typeface="Arial" pitchFamily="34" charset="0"/>
              </a:rPr>
              <a:t>WEB SİTELERİNİ TANIYORUM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788F6D1-77CA-48ED-8C35-3308853569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0" y="2870218"/>
            <a:ext cx="9493200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36159" y="1712539"/>
            <a:ext cx="7319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bg1"/>
                </a:solidFill>
              </a:rPr>
              <a:t>Bu </a:t>
            </a:r>
            <a:r>
              <a:rPr lang="tr-TR" sz="2000" dirty="0" smtClean="0">
                <a:solidFill>
                  <a:schemeClr val="bg1"/>
                </a:solidFill>
              </a:rPr>
              <a:t>sunum,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</a:rPr>
              <a:t>Kocaeli </a:t>
            </a:r>
            <a:r>
              <a:rPr lang="tr-TR" sz="2000" dirty="0">
                <a:solidFill>
                  <a:schemeClr val="bg1"/>
                </a:solidFill>
              </a:rPr>
              <a:t>Üniversitesi Eğitim Fakültesi Bilgisayar ve Öğretim Teknolojileri Eğitimi Bölümü bünyesinde yürütülen 2019-015 numaralı «</a:t>
            </a:r>
            <a:r>
              <a:rPr lang="tr-TR" sz="2000" i="1" dirty="0">
                <a:solidFill>
                  <a:schemeClr val="bg1"/>
                </a:solidFill>
              </a:rPr>
              <a:t>İlkokul Düzeyinde Programlama Öğretiminin Öğrencilerin 21. Yüzyıl Becerilerine (İşbirliği ve İletişim, Eleştirel Düşünme ve Problem Çözme, Yaratıcılık ve Yenilenme) ve Bilgi İşlemsel Düşünme Becerilerine Etkileri</a:t>
            </a:r>
            <a:r>
              <a:rPr lang="tr-TR" sz="2000" dirty="0">
                <a:solidFill>
                  <a:schemeClr val="bg1"/>
                </a:solidFill>
              </a:rPr>
              <a:t>» başlıklı Bilimsel Araştırma Projesi kapsamında ortaya çıkmıştır. 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95</Words>
  <Application>Microsoft Office PowerPoint</Application>
  <PresentationFormat>Özel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1" baseType="lpstr">
      <vt:lpstr>Cover and End Slide Master</vt:lpstr>
      <vt:lpstr>1_Cover and End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NoName</cp:lastModifiedBy>
  <cp:revision>4</cp:revision>
  <dcterms:created xsi:type="dcterms:W3CDTF">2019-08-15T17:21:38Z</dcterms:created>
  <dcterms:modified xsi:type="dcterms:W3CDTF">2020-06-12T19:53:15Z</dcterms:modified>
</cp:coreProperties>
</file>